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6"/>
  </p:notesMasterIdLst>
  <p:sldIdLst>
    <p:sldId id="264" r:id="rId2"/>
    <p:sldId id="322" r:id="rId3"/>
    <p:sldId id="323" r:id="rId4"/>
    <p:sldId id="319" r:id="rId5"/>
    <p:sldId id="320" r:id="rId6"/>
    <p:sldId id="321" r:id="rId7"/>
    <p:sldId id="312" r:id="rId8"/>
    <p:sldId id="306" r:id="rId9"/>
    <p:sldId id="304" r:id="rId10"/>
    <p:sldId id="311" r:id="rId11"/>
    <p:sldId id="325" r:id="rId12"/>
    <p:sldId id="318" r:id="rId13"/>
    <p:sldId id="32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DC43F"/>
    <a:srgbClr val="E6CDAA"/>
    <a:srgbClr val="BF9B73"/>
    <a:srgbClr val="5E5E5E"/>
    <a:srgbClr val="D8D9DE"/>
    <a:srgbClr val="B29168"/>
    <a:srgbClr val="72BA3B"/>
    <a:srgbClr val="92B100"/>
    <a:srgbClr val="DCE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2CA71-74D9-44C6-93B1-1051AD6C590A}" v="648" dt="2025-11-10T07:51:59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9" autoAdjust="0"/>
    <p:restoredTop sz="93404" autoAdjust="0"/>
  </p:normalViewPr>
  <p:slideViewPr>
    <p:cSldViewPr snapToGrid="0">
      <p:cViewPr varScale="1">
        <p:scale>
          <a:sx n="81" d="100"/>
          <a:sy n="81" d="100"/>
        </p:scale>
        <p:origin x="192" y="44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37728-FD4F-4C08-840C-DDA02C79AC1F}" type="datetimeFigureOut">
              <a:rPr lang="es-CL" smtClean="0"/>
              <a:t>23-11-25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B939-5304-4A32-A046-CF202FB897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79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70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1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41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760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83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329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1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02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82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05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2" Type="http://schemas.openxmlformats.org/officeDocument/2006/relationships/hyperlink" Target="https://mapas-conaset.opendata.arcgis.com/datasets/120356e90c6243c487e76077dfba2196_0/expl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6.02216" TargetMode="External"/><Relationship Id="rId4" Type="http://schemas.openxmlformats.org/officeDocument/2006/relationships/hyperlink" Target="https://datos.gob.cl/dataset/establecimientos-de-salud-vigentes/resource/2c44d782-3365-44e3-aefb-2c8b8363a1bc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8A946-10AD-2434-E9BC-CF0EB9DA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433" y="742581"/>
            <a:ext cx="2920409" cy="1325563"/>
          </a:xfrm>
        </p:spPr>
        <p:txBody>
          <a:bodyPr>
            <a:no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Facultad de Computación</a:t>
            </a:r>
            <a:br>
              <a:rPr lang="es-CL" sz="1600" dirty="0">
                <a:latin typeface="Century Gothic" panose="020B0502020202020204" pitchFamily="34" charset="0"/>
              </a:rPr>
            </a:br>
            <a:r>
              <a:rPr lang="es-CL" sz="1600" dirty="0">
                <a:latin typeface="Century Gothic" panose="020B0502020202020204" pitchFamily="34" charset="0"/>
              </a:rPr>
              <a:t>IIC3641 - GML</a:t>
            </a:r>
          </a:p>
        </p:txBody>
      </p:sp>
      <p:pic>
        <p:nvPicPr>
          <p:cNvPr id="5" name="Marcador de contenido 4" descr="Logotipo&#10;&#10;El contenido generado por IA puede ser incorrecto.">
            <a:extLst>
              <a:ext uri="{FF2B5EF4-FFF2-40B4-BE49-F238E27FC236}">
                <a16:creationId xmlns:a16="http://schemas.microsoft.com/office/drawing/2014/main" id="{5A63B2A3-398F-19B3-DF00-732EA0B8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" y="291769"/>
            <a:ext cx="1839472" cy="245364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FF02DF-A420-ABF2-81E6-D007A30F5C9B}"/>
              </a:ext>
            </a:extLst>
          </p:cNvPr>
          <p:cNvSpPr txBox="1">
            <a:spLocks/>
          </p:cNvSpPr>
          <p:nvPr/>
        </p:nvSpPr>
        <p:spPr>
          <a:xfrm>
            <a:off x="1366283" y="2615806"/>
            <a:ext cx="9728791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latin typeface="Century Gothic" panose="020B0502020202020204" pitchFamily="34" charset="0"/>
              </a:rPr>
              <a:t>Predictor de </a:t>
            </a:r>
            <a:r>
              <a:rPr lang="en-US" sz="4100" dirty="0" err="1">
                <a:latin typeface="Century Gothic" panose="020B0502020202020204" pitchFamily="34" charset="0"/>
              </a:rPr>
              <a:t>seguridad</a:t>
            </a:r>
            <a:r>
              <a:rPr lang="en-US" sz="4100" dirty="0">
                <a:latin typeface="Century Gothic" panose="020B0502020202020204" pitchFamily="34" charset="0"/>
              </a:rPr>
              <a:t> vial </a:t>
            </a:r>
            <a:r>
              <a:rPr lang="en-US" sz="4100" dirty="0" err="1">
                <a:latin typeface="Century Gothic" panose="020B0502020202020204" pitchFamily="34" charset="0"/>
              </a:rPr>
              <a:t>en</a:t>
            </a:r>
            <a:r>
              <a:rPr lang="en-US" sz="4100" dirty="0">
                <a:latin typeface="Century Gothic" panose="020B0502020202020204" pitchFamily="34" charset="0"/>
              </a:rPr>
              <a:t> las </a:t>
            </a:r>
            <a:r>
              <a:rPr lang="en-US" sz="4100" dirty="0" err="1">
                <a:latin typeface="Century Gothic" panose="020B0502020202020204" pitchFamily="34" charset="0"/>
              </a:rPr>
              <a:t>calles</a:t>
            </a:r>
            <a:r>
              <a:rPr lang="en-US" sz="4100" dirty="0">
                <a:latin typeface="Century Gothic" panose="020B0502020202020204" pitchFamily="34" charset="0"/>
              </a:rPr>
              <a:t> de la </a:t>
            </a:r>
            <a:r>
              <a:rPr lang="en-US" sz="4100" dirty="0" err="1">
                <a:latin typeface="Century Gothic" panose="020B0502020202020204" pitchFamily="34" charset="0"/>
              </a:rPr>
              <a:t>Región</a:t>
            </a:r>
            <a:r>
              <a:rPr lang="en-US" sz="4100" dirty="0">
                <a:latin typeface="Century Gothic" panose="020B0502020202020204" pitchFamily="34" charset="0"/>
              </a:rPr>
              <a:t> </a:t>
            </a:r>
            <a:r>
              <a:rPr lang="en-US" sz="4100" dirty="0" err="1">
                <a:latin typeface="Century Gothic" panose="020B0502020202020204" pitchFamily="34" charset="0"/>
              </a:rPr>
              <a:t>Metroplitana</a:t>
            </a:r>
            <a:endParaRPr lang="es-CL" sz="4100" dirty="0">
              <a:latin typeface="Century Gothic" panose="020B0502020202020204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9AAEDFC-884C-C59F-6A88-4F2B1DE7B0C1}"/>
              </a:ext>
            </a:extLst>
          </p:cNvPr>
          <p:cNvSpPr txBox="1">
            <a:spLocks/>
          </p:cNvSpPr>
          <p:nvPr/>
        </p:nvSpPr>
        <p:spPr>
          <a:xfrm>
            <a:off x="7467601" y="4963994"/>
            <a:ext cx="3888528" cy="153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>
                <a:latin typeface="Century Gothic" panose="020B0502020202020204" pitchFamily="34" charset="0"/>
              </a:rPr>
              <a:t>Nombres: 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Jean </a:t>
            </a:r>
            <a:r>
              <a:rPr lang="es-CL" sz="2000" dirty="0" err="1">
                <a:latin typeface="Century Gothic" panose="020B0502020202020204" pitchFamily="34" charset="0"/>
              </a:rPr>
              <a:t>Rodriguez</a:t>
            </a:r>
            <a:endParaRPr lang="es-CL" sz="2000" dirty="0">
              <a:latin typeface="Century Gothic" panose="020B0502020202020204" pitchFamily="34" charset="0"/>
            </a:endParaRP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Pablo Leiva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Maximiliano Pisfil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74498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D247-4689-64DE-973B-4E893765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8F57004A-0EE4-2EF0-8FF8-E040991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Nivel de severidad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02E2C6-69FC-5802-CBEA-1D7466B4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0" y="10761853"/>
            <a:ext cx="8421605" cy="321931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FF6BEEEA-AEC5-18DF-7BBB-E472534A8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7" y="1384244"/>
            <a:ext cx="10541905" cy="57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704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Entrenamiento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A5343-A1EB-3D8D-C7E0-FBDC6296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 Split 70/15/15 a nivel de aristas.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Optimización: Adam + Cross-</a:t>
            </a:r>
            <a:r>
              <a:rPr lang="es-CL" dirty="0" err="1"/>
              <a:t>Entropy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Grafo completo de la zona urbana de la Región Metropolitana.</a:t>
            </a:r>
          </a:p>
        </p:txBody>
      </p:sp>
    </p:spTree>
    <p:extLst>
      <p:ext uri="{BB962C8B-B14F-4D97-AF65-F5344CB8AC3E}">
        <p14:creationId xmlns:p14="http://schemas.microsoft.com/office/powerpoint/2010/main" val="346822356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Resultados</a:t>
            </a:r>
          </a:p>
        </p:txBody>
      </p:sp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CF3EBFEE-86ED-74DD-BAFA-86988302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8194"/>
            <a:ext cx="9906000" cy="3886200"/>
          </a:xfrm>
        </p:spPr>
      </p:pic>
    </p:spTree>
    <p:extLst>
      <p:ext uri="{BB962C8B-B14F-4D97-AF65-F5344CB8AC3E}">
        <p14:creationId xmlns:p14="http://schemas.microsoft.com/office/powerpoint/2010/main" val="255181601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Próximos Contribuciones</a:t>
            </a:r>
          </a:p>
        </p:txBody>
      </p:sp>
      <p:sp>
        <p:nvSpPr>
          <p:cNvPr id="56" name="Marcador de contenido 2">
            <a:extLst>
              <a:ext uri="{FF2B5EF4-FFF2-40B4-BE49-F238E27FC236}">
                <a16:creationId xmlns:a16="http://schemas.microsoft.com/office/drawing/2014/main" id="{EB33CB12-8B17-11A9-5DA9-3F721527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38" y="1844929"/>
            <a:ext cx="9785515" cy="3883003"/>
          </a:xfrm>
        </p:spPr>
        <p:txBody>
          <a:bodyPr>
            <a:normAutofit/>
          </a:bodyPr>
          <a:lstStyle/>
          <a:p>
            <a:r>
              <a:rPr lang="es-CL" dirty="0"/>
              <a:t> Primer pipeline completo de riesgo vial en la RM usando </a:t>
            </a:r>
            <a:r>
              <a:rPr lang="es-CL" dirty="0" err="1"/>
              <a:t>GNNs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 err="1"/>
              <a:t>Explicabilidad</a:t>
            </a:r>
            <a:r>
              <a:rPr lang="es-CL" dirty="0"/>
              <a:t> por calle.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Modelo reproducible para otras ciudades</a:t>
            </a:r>
          </a:p>
        </p:txBody>
      </p:sp>
    </p:spTree>
    <p:extLst>
      <p:ext uri="{BB962C8B-B14F-4D97-AF65-F5344CB8AC3E}">
        <p14:creationId xmlns:p14="http://schemas.microsoft.com/office/powerpoint/2010/main" val="60152049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FC896-DF19-C5E9-60DB-BF0AF341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Referencias: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3D762F9-840F-3C71-A04B-9C96819D5782}"/>
              </a:ext>
            </a:extLst>
          </p:cNvPr>
          <p:cNvGrpSpPr/>
          <p:nvPr/>
        </p:nvGrpSpPr>
        <p:grpSpPr>
          <a:xfrm>
            <a:off x="10520429" y="5319098"/>
            <a:ext cx="890936" cy="850589"/>
            <a:chOff x="10203165" y="5691106"/>
            <a:chExt cx="890936" cy="850589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15EE6C-4072-10BE-268B-BDB9C7B30532}"/>
                </a:ext>
              </a:extLst>
            </p:cNvPr>
            <p:cNvSpPr/>
            <p:nvPr/>
          </p:nvSpPr>
          <p:spPr>
            <a:xfrm rot="20575525">
              <a:off x="10272024" y="5691106"/>
              <a:ext cx="180000" cy="180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5C02E8D-BF0B-E5FF-E19C-4EC8AD540376}"/>
                </a:ext>
              </a:extLst>
            </p:cNvPr>
            <p:cNvSpPr/>
            <p:nvPr/>
          </p:nvSpPr>
          <p:spPr>
            <a:xfrm rot="19446628">
              <a:off x="10602010" y="5849524"/>
              <a:ext cx="180000" cy="180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78E4149-5635-92B0-2709-FF3C95B3C85F}"/>
                </a:ext>
              </a:extLst>
            </p:cNvPr>
            <p:cNvSpPr/>
            <p:nvPr/>
          </p:nvSpPr>
          <p:spPr>
            <a:xfrm rot="1837068">
              <a:off x="10310924" y="6361695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E613B9A6-0464-3203-D275-D5C24D7051D9}"/>
                </a:ext>
              </a:extLst>
            </p:cNvPr>
            <p:cNvSpPr/>
            <p:nvPr/>
          </p:nvSpPr>
          <p:spPr>
            <a:xfrm rot="19442714">
              <a:off x="10561699" y="623216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16B0245-AFAC-3FFF-88A1-7DB6C179B57F}"/>
                </a:ext>
              </a:extLst>
            </p:cNvPr>
            <p:cNvSpPr/>
            <p:nvPr/>
          </p:nvSpPr>
          <p:spPr>
            <a:xfrm rot="20419629">
              <a:off x="10203165" y="6070251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FCEABFFE-03BC-C785-7747-1644CC69FFE7}"/>
                </a:ext>
              </a:extLst>
            </p:cNvPr>
            <p:cNvSpPr/>
            <p:nvPr/>
          </p:nvSpPr>
          <p:spPr>
            <a:xfrm>
              <a:off x="10914101" y="5831643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F1EBEDF-F253-8866-9561-C27E64DA5632}"/>
                </a:ext>
              </a:extLst>
            </p:cNvPr>
            <p:cNvSpPr/>
            <p:nvPr/>
          </p:nvSpPr>
          <p:spPr>
            <a:xfrm rot="856740">
              <a:off x="10909163" y="6181077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83F4CF2-6F4A-4B08-3420-6A29C8719030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11004101" y="6011643"/>
              <a:ext cx="17260" cy="172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01CCE75-0952-0D25-B78B-579409AE2E87}"/>
                </a:ext>
              </a:extLst>
            </p:cNvPr>
            <p:cNvCxnSpPr>
              <a:cxnSpLocks/>
              <a:stCxn id="52" idx="4"/>
              <a:endCxn id="57" idx="2"/>
            </p:cNvCxnSpPr>
            <p:nvPr/>
          </p:nvCxnSpPr>
          <p:spPr>
            <a:xfrm>
              <a:off x="10744770" y="6012437"/>
              <a:ext cx="167173" cy="236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2980AD90-35FD-BEAA-E69B-801F5074C4B3}"/>
                </a:ext>
              </a:extLst>
            </p:cNvPr>
            <p:cNvCxnSpPr>
              <a:cxnSpLocks/>
              <a:stCxn id="56" idx="3"/>
              <a:endCxn id="54" idx="6"/>
            </p:cNvCxnSpPr>
            <p:nvPr/>
          </p:nvCxnSpPr>
          <p:spPr>
            <a:xfrm flipH="1">
              <a:off x="10724552" y="5985283"/>
              <a:ext cx="215909" cy="284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A249C91-15DC-7E98-947F-5C8F0143372D}"/>
                </a:ext>
              </a:extLst>
            </p:cNvPr>
            <p:cNvCxnSpPr>
              <a:cxnSpLocks/>
              <a:stCxn id="51" idx="4"/>
              <a:endCxn id="54" idx="0"/>
            </p:cNvCxnSpPr>
            <p:nvPr/>
          </p:nvCxnSpPr>
          <p:spPr>
            <a:xfrm>
              <a:off x="10388449" y="5867139"/>
              <a:ext cx="210407" cy="382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B284BDB-7989-98EF-EEC9-9EFC357231CD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10377912" y="5992284"/>
              <a:ext cx="241185" cy="137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7936611-6102-1BA9-B35B-C955522B1C29}"/>
                </a:ext>
              </a:extLst>
            </p:cNvPr>
            <p:cNvCxnSpPr>
              <a:cxnSpLocks/>
              <a:stCxn id="54" idx="1"/>
              <a:endCxn id="53" idx="0"/>
            </p:cNvCxnSpPr>
            <p:nvPr/>
          </p:nvCxnSpPr>
          <p:spPr>
            <a:xfrm flipH="1">
              <a:off x="10446762" y="6308018"/>
              <a:ext cx="116056" cy="66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1023">
              <a:extLst>
                <a:ext uri="{FF2B5EF4-FFF2-40B4-BE49-F238E27FC236}">
                  <a16:creationId xmlns:a16="http://schemas.microsoft.com/office/drawing/2014/main" id="{CF20095A-18F9-548A-303F-B844C33F163B}"/>
                </a:ext>
              </a:extLst>
            </p:cNvPr>
            <p:cNvCxnSpPr>
              <a:cxnSpLocks/>
              <a:stCxn id="55" idx="4"/>
              <a:endCxn id="53" idx="1"/>
            </p:cNvCxnSpPr>
            <p:nvPr/>
          </p:nvCxnSpPr>
          <p:spPr>
            <a:xfrm>
              <a:off x="10323463" y="6244998"/>
              <a:ext cx="55106" cy="119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6" name="Grupo 1025">
            <a:extLst>
              <a:ext uri="{FF2B5EF4-FFF2-40B4-BE49-F238E27FC236}">
                <a16:creationId xmlns:a16="http://schemas.microsoft.com/office/drawing/2014/main" id="{80F8E4E4-120A-CC46-7F5B-529DCD50F189}"/>
              </a:ext>
            </a:extLst>
          </p:cNvPr>
          <p:cNvGrpSpPr/>
          <p:nvPr/>
        </p:nvGrpSpPr>
        <p:grpSpPr>
          <a:xfrm>
            <a:off x="9324797" y="5383176"/>
            <a:ext cx="910074" cy="857346"/>
            <a:chOff x="8964180" y="5325403"/>
            <a:chExt cx="910074" cy="857346"/>
          </a:xfrm>
        </p:grpSpPr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64270C1E-9A0F-244B-8892-A8D945BE125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8" name="Elipse 1027">
              <a:extLst>
                <a:ext uri="{FF2B5EF4-FFF2-40B4-BE49-F238E27FC236}">
                  <a16:creationId xmlns:a16="http://schemas.microsoft.com/office/drawing/2014/main" id="{3B237031-8FB8-3350-C522-2939E1CFB0DA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Elipse 1028">
              <a:extLst>
                <a:ext uri="{FF2B5EF4-FFF2-40B4-BE49-F238E27FC236}">
                  <a16:creationId xmlns:a16="http://schemas.microsoft.com/office/drawing/2014/main" id="{445761C3-2A41-1675-BBB1-E3BDCF6AFFB9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D54EF40E-C9A9-88B8-1B00-57CDFDDF2F3D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1" name="Elipse 1030">
              <a:extLst>
                <a:ext uri="{FF2B5EF4-FFF2-40B4-BE49-F238E27FC236}">
                  <a16:creationId xmlns:a16="http://schemas.microsoft.com/office/drawing/2014/main" id="{ADBD66F1-C88D-207B-F79E-FA1AE7027A95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2" name="Elipse 1031">
              <a:extLst>
                <a:ext uri="{FF2B5EF4-FFF2-40B4-BE49-F238E27FC236}">
                  <a16:creationId xmlns:a16="http://schemas.microsoft.com/office/drawing/2014/main" id="{8B67C0BA-A2FA-7374-3C81-97147A1F67E0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EF48094C-8640-A4FC-7BDC-4C2A593ABC79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34" name="Conector recto 1033">
              <a:extLst>
                <a:ext uri="{FF2B5EF4-FFF2-40B4-BE49-F238E27FC236}">
                  <a16:creationId xmlns:a16="http://schemas.microsoft.com/office/drawing/2014/main" id="{86DF21EC-8971-180D-3FFC-09E86EB2D09B}"/>
                </a:ext>
              </a:extLst>
            </p:cNvPr>
            <p:cNvCxnSpPr>
              <a:stCxn id="1032" idx="4"/>
              <a:endCxn id="1033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1034">
              <a:extLst>
                <a:ext uri="{FF2B5EF4-FFF2-40B4-BE49-F238E27FC236}">
                  <a16:creationId xmlns:a16="http://schemas.microsoft.com/office/drawing/2014/main" id="{D23546B7-0F74-C2A2-3874-228AB6422FDF}"/>
                </a:ext>
              </a:extLst>
            </p:cNvPr>
            <p:cNvCxnSpPr>
              <a:cxnSpLocks/>
              <a:stCxn id="1028" idx="4"/>
              <a:endCxn id="1033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ector recto 1035">
              <a:extLst>
                <a:ext uri="{FF2B5EF4-FFF2-40B4-BE49-F238E27FC236}">
                  <a16:creationId xmlns:a16="http://schemas.microsoft.com/office/drawing/2014/main" id="{1FAB5126-9C1D-16F0-A399-5E9D296B22A9}"/>
                </a:ext>
              </a:extLst>
            </p:cNvPr>
            <p:cNvCxnSpPr>
              <a:cxnSpLocks/>
              <a:stCxn id="1032" idx="3"/>
              <a:endCxn id="1030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ector recto 1037">
              <a:extLst>
                <a:ext uri="{FF2B5EF4-FFF2-40B4-BE49-F238E27FC236}">
                  <a16:creationId xmlns:a16="http://schemas.microsoft.com/office/drawing/2014/main" id="{4BE5C72F-B927-7ECE-D559-6E1E207FF3A3}"/>
                </a:ext>
              </a:extLst>
            </p:cNvPr>
            <p:cNvCxnSpPr>
              <a:cxnSpLocks/>
              <a:stCxn id="1027" idx="4"/>
              <a:endCxn id="1030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ector recto 1038">
              <a:extLst>
                <a:ext uri="{FF2B5EF4-FFF2-40B4-BE49-F238E27FC236}">
                  <a16:creationId xmlns:a16="http://schemas.microsoft.com/office/drawing/2014/main" id="{A9965707-8C50-E301-4B1E-8DF753D82CFC}"/>
                </a:ext>
              </a:extLst>
            </p:cNvPr>
            <p:cNvCxnSpPr>
              <a:cxnSpLocks/>
              <a:stCxn id="1031" idx="6"/>
              <a:endCxn id="1028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ector recto 1039">
              <a:extLst>
                <a:ext uri="{FF2B5EF4-FFF2-40B4-BE49-F238E27FC236}">
                  <a16:creationId xmlns:a16="http://schemas.microsoft.com/office/drawing/2014/main" id="{6552CAFC-2D40-0BE8-652A-09757C536C28}"/>
                </a:ext>
              </a:extLst>
            </p:cNvPr>
            <p:cNvCxnSpPr>
              <a:cxnSpLocks/>
              <a:stCxn id="1030" idx="1"/>
              <a:endCxn id="1029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ector recto 1040">
              <a:extLst>
                <a:ext uri="{FF2B5EF4-FFF2-40B4-BE49-F238E27FC236}">
                  <a16:creationId xmlns:a16="http://schemas.microsoft.com/office/drawing/2014/main" id="{CD89DBDC-CE03-F9F9-A67F-EAD5C34257D6}"/>
                </a:ext>
              </a:extLst>
            </p:cNvPr>
            <p:cNvCxnSpPr>
              <a:cxnSpLocks/>
              <a:stCxn id="1031" idx="4"/>
              <a:endCxn id="1029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375F0A6-5B8E-433D-D1CC-47F46C8ADD10}"/>
              </a:ext>
            </a:extLst>
          </p:cNvPr>
          <p:cNvSpPr txBox="1"/>
          <p:nvPr/>
        </p:nvSpPr>
        <p:spPr>
          <a:xfrm>
            <a:off x="838200" y="1869122"/>
            <a:ext cx="1068310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2"/>
              </a:rPr>
              <a:t>https://mapas-conaset.opendata.arcgis.com/datasets/120356e90c6243c487e76077dfba2196_0/explore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3"/>
              </a:rPr>
              <a:t>https://www.openstreetmap.org/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4"/>
              </a:rPr>
              <a:t>https://datos.gob.cl/dataset/establecimientos-de-salud-vigentes/resource/2c44d782-3365-44e3-aefb-2c8b8363a1bc?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5"/>
              </a:rPr>
              <a:t>https://arxiv.org/pdf/1706.02216</a:t>
            </a:r>
            <a:endParaRPr lang="es-CL" sz="24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36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Motivación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84" y="2037530"/>
            <a:ext cx="10515600" cy="3883003"/>
          </a:xfrm>
        </p:spPr>
        <p:txBody>
          <a:bodyPr>
            <a:normAutofit/>
          </a:bodyPr>
          <a:lstStyle/>
          <a:p>
            <a:r>
              <a:rPr lang="es-CL" dirty="0"/>
              <a:t>Alta siniestralidad en la Región Metropolitana</a:t>
            </a:r>
          </a:p>
          <a:p>
            <a:r>
              <a:rPr lang="es-CL" dirty="0"/>
              <a:t>Necesidad de identificar calles más riesgosas.</a:t>
            </a:r>
          </a:p>
          <a:p>
            <a:r>
              <a:rPr lang="es-CL" dirty="0"/>
              <a:t>La red vial es un grafo: la estructura importa.</a:t>
            </a:r>
          </a:p>
        </p:txBody>
      </p:sp>
    </p:spTree>
    <p:extLst>
      <p:ext uri="{BB962C8B-B14F-4D97-AF65-F5344CB8AC3E}">
        <p14:creationId xmlns:p14="http://schemas.microsoft.com/office/powerpoint/2010/main" val="18494293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Estado del arte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84" y="2037530"/>
            <a:ext cx="10515600" cy="3883003"/>
          </a:xfrm>
        </p:spPr>
        <p:txBody>
          <a:bodyPr>
            <a:normAutofit/>
          </a:bodyPr>
          <a:lstStyle/>
          <a:p>
            <a:r>
              <a:rPr lang="es-CL" dirty="0" err="1"/>
              <a:t>GNNs</a:t>
            </a:r>
            <a:r>
              <a:rPr lang="es-CL" dirty="0"/>
              <a:t> mejoran predicción de severidad vial: Road </a:t>
            </a:r>
            <a:r>
              <a:rPr lang="es-CL" dirty="0" err="1"/>
              <a:t>Crash</a:t>
            </a:r>
            <a:r>
              <a:rPr lang="es-CL" dirty="0"/>
              <a:t> </a:t>
            </a:r>
            <a:r>
              <a:rPr lang="es-CL" dirty="0" err="1"/>
              <a:t>Injury</a:t>
            </a:r>
            <a:r>
              <a:rPr lang="es-CL" dirty="0"/>
              <a:t> </a:t>
            </a:r>
            <a:r>
              <a:rPr lang="es-CL" dirty="0" err="1"/>
              <a:t>Severity</a:t>
            </a:r>
            <a:r>
              <a:rPr lang="es-CL" dirty="0"/>
              <a:t> </a:t>
            </a:r>
            <a:r>
              <a:rPr lang="es-CL" dirty="0" err="1"/>
              <a:t>Prediction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a GNN.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 err="1"/>
              <a:t>GNNExplainer</a:t>
            </a:r>
            <a:r>
              <a:rPr lang="es-CL" dirty="0"/>
              <a:t> permite explicaciones locales: Ying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19054684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420C220-A8B4-BA78-B0E4-2A70440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8" r="14110"/>
          <a:stretch>
            <a:fillRect/>
          </a:stretch>
        </p:blipFill>
        <p:spPr>
          <a:xfrm>
            <a:off x="382654" y="2016004"/>
            <a:ext cx="6227318" cy="35576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86" name="Grupo 1085">
            <a:extLst>
              <a:ext uri="{FF2B5EF4-FFF2-40B4-BE49-F238E27FC236}">
                <a16:creationId xmlns:a16="http://schemas.microsoft.com/office/drawing/2014/main" id="{7C8B59C8-F170-840D-099C-3FD9332170E1}"/>
              </a:ext>
            </a:extLst>
          </p:cNvPr>
          <p:cNvGrpSpPr/>
          <p:nvPr/>
        </p:nvGrpSpPr>
        <p:grpSpPr>
          <a:xfrm>
            <a:off x="806996" y="2553731"/>
            <a:ext cx="3166784" cy="2528637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882D3C7-E1AF-8DA8-C53C-1AD70FBF2791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C0B457-815B-CD20-F896-7D12D5A4EB6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0B16EEF-45E4-9DE1-C183-D19E455A7516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F9CB6D2-1F92-E690-125E-B49EE9632C75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F69D029-38DA-0440-2236-B318F6796DB2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1BBC506-F1C4-FED1-A064-EBDBB7226591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5BBD48D-E805-C9A1-3B59-3FABDF3DBDF3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CD5DFB6-586D-0EBB-077D-0451A6BB72D2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706E7CA-DA2A-4A80-A4F8-50D1F3D9EA3E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B3D1CBC-54D9-F4E6-B8FF-C79226E9CFA0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892381D4-7074-F016-DAAA-9C51176703F7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BA1ED79F-D00A-11ED-BBB4-7072077573EA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2E0EB3AA-9397-2E21-2D28-3D670E122A0D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7B9BB147-9E01-5A71-8877-8711F4E70453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DA0C059E-DD97-387C-8750-613D367C131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D50466B3-0EB4-9AF6-5FFE-50EAF151A78D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348D5DD6-A9BB-4854-86D5-384650B67AB7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0808C919-A099-D227-CBCD-C699E78B0334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FF086B75-15C3-105D-F14E-F931FA918656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7B6E20C7-E09E-D82E-87AE-2794E4B3BDCA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0FA1000-B28A-2A7C-5991-7CB98ADBD4B6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C981AEEF-F9A2-7607-0649-F5FFC52518A4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40C207E5-5ECE-400B-1F5B-0785B981564C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6147F43-A765-B3EF-FADB-98D503C3976D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B466704-3C50-AE12-C32A-9D3F9514587D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1DADAC1-5254-3E63-1E4A-2A54876E543A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0527227-1647-60CD-28B6-6167446E376C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985FF83-EA58-E07E-496B-E4A4A4885235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8F5DD1B-D006-324C-0C7E-6A39AE40A215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7FEE877-6DCE-BDC7-3C48-8CD753CCB519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8B768F0-DC0F-B68D-6A6C-C08CFC949B2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BBB1251-EF62-DF4D-1D5D-355C9D198433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0535A0E-34D3-E1E5-AFB3-DC4558240786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AC8A3750-6D22-77A8-486E-95CA42D68A8A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077D026-14CC-2825-05C9-7D677AAA8EB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657D3783-48AE-9A8A-5831-6DCC59DF5421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7BBC05B7-4EDF-3486-1968-96849B79BEAD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3B4128B-9032-01EB-9402-485D367D87DD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971E0545-A2FE-3CEF-2804-DF8B1018804F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C865BA9-18AA-22B0-9BD8-8DC814C282DD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7519474A-64EC-7C25-0427-1E772B0EB41C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987D630A-8FB7-ED04-F062-07031EF97D1B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CD6A54C1-7D49-94D6-834C-83BF7347D002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892A568-CFA0-7E61-4EDF-12658FDDD75C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DEC60312-AAC2-D77B-8C05-13082A40B324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Nuestro proyecto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77" y="1853323"/>
            <a:ext cx="4831257" cy="3883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Crear un predictor de la seguridad vial de las calles bajo la información de:</a:t>
            </a:r>
          </a:p>
          <a:p>
            <a:r>
              <a:rPr lang="es-CL" dirty="0"/>
              <a:t>Las conexiones entre intersecciones: </a:t>
            </a:r>
            <a:r>
              <a:rPr lang="es-CL" dirty="0" err="1"/>
              <a:t>OpenStreetMap</a:t>
            </a:r>
            <a:endParaRPr lang="es-CL" dirty="0"/>
          </a:p>
          <a:p>
            <a:r>
              <a:rPr lang="es-CL" dirty="0"/>
              <a:t>Accidentes de tránsitos: </a:t>
            </a:r>
            <a:r>
              <a:rPr lang="es-CL" dirty="0" err="1"/>
              <a:t>Conaset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13716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 err="1"/>
              <a:t>Dataset</a:t>
            </a:r>
            <a:r>
              <a:rPr lang="es-CL" dirty="0"/>
              <a:t> (Nodos)</a:t>
            </a:r>
          </a:p>
        </p:txBody>
      </p:sp>
      <p:pic>
        <p:nvPicPr>
          <p:cNvPr id="42" name="Imagen 4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34278D-DA96-5535-A3D3-B366D075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37" y="1939293"/>
            <a:ext cx="5747093" cy="29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05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 err="1"/>
              <a:t>Dataset</a:t>
            </a:r>
            <a:r>
              <a:rPr lang="es-CL" dirty="0"/>
              <a:t> (Aristas)</a:t>
            </a: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15E3D4C-EA84-B13E-1C0D-2CB17E10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82" y="1848343"/>
            <a:ext cx="11005636" cy="2050674"/>
          </a:xfrm>
          <a:prstGeom prst="rect">
            <a:avLst/>
          </a:prstGeom>
        </p:spPr>
      </p:pic>
      <p:pic>
        <p:nvPicPr>
          <p:cNvPr id="5" name="Imagen 4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9D9D7D01-75B1-BF6A-3C34-28513A2D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82" y="4442201"/>
            <a:ext cx="8100163" cy="20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5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548E-590E-C676-DD3E-741A69DD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A0FBA61B-5A4D-BC6A-761C-D664305AF9A1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67FBFA8-5ACF-83E2-97CE-45534BE41FBE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1E3F80E-2B0E-357B-4AEA-AF26647ADFF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50D14D3-D4E8-382B-F293-D0FB440E1791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7208E70-C166-87BC-9BB7-5D35B0D2B203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313B472-1A2B-7DF5-9063-B9937C621FF8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0BC7C3D-1123-CA72-AD97-7AC9BBB46025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B64715D-C4DE-0E62-DF21-6F34BF0D928B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52595D1-DE75-EE9A-405C-BA06902122E5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8FCECEB-37CE-DD9F-C41E-11802D24F88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D761F77-0CB5-9920-CBFA-9AE73EFA57FB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5E8A2970-3ED1-BE66-1058-4B827C3F2A71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F14A9BE6-5F06-137B-086C-373E4FE8D49E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D86404E5-6CF4-50AD-D03D-A5A2DEFF7B50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1E83121E-52CB-6DF0-6907-1EC161AE1A39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86D7D0E9-AD62-AB19-80CD-0B5A41A7020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10EE9681-FD4C-67D1-2043-B3B0EF5F2502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2034B6D4-E218-E8F8-C2CE-843507F25C39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F5D40EA2-3CAF-2398-7A2F-D9A5BE68A005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DD0206AD-6BEA-AF76-5FAD-12DAC2CA1077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F96AF830-02CB-C9DF-A9D8-B689A5C280F6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B9DE094-38DB-2544-51AE-23B6F891EE42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97116AB8-9F8A-5753-7F88-378C57C3292D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FEC866A6-8236-6CA0-5D2A-4A16D0F5762F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DB2D7F7-82C6-D0AB-2463-6941B57736D7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FF1061-01D9-75E7-388D-749845F3F314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1FAAF37-A2C3-CF9B-D60F-427BEFEBC621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771E8A32-6EC0-D533-013B-2347D286655F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BB32941-1952-B3FD-16C3-2EEEEE20044C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4DEBC17-B4C1-AFFA-3C7B-DAD47D1F6BA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55F973F-76BD-E523-BCDA-220F64E50134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B93D692-9B1F-5A15-D5AF-9BA6CC2A05E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C47C8CE-2A50-1A8A-E11A-5B9545903D81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161FE30-80AA-587A-6221-94099C48F4BB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217F1762-4990-CAEF-9029-1EE03814C818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112B9C23-A34E-DC48-B7CB-F21256D77E1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92AB34B8-495A-E9B2-E740-AFD0316A567C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D70BDB4-5D6F-3324-8C5D-D6FE6B45AE63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B924CAF-AF95-4298-D1C4-F2436F7D9ACC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A374FA68-54C5-2782-DB08-8CE0C56DA27A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E11AAB2-A463-5FED-3EA9-70AFC7EB487E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5F3B8B82-9AD2-FF8F-F7EA-A496A0EC27B4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5AC78256-C9E3-78E6-6DAA-71A39D2121D7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DE586084-7744-BD78-6224-1F3043034528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DA2DF7B7-24D2-A25C-F498-2441C3017362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B9D5D9CE-B131-1D1A-D5A2-0F98497EA7F7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01851614-48E7-0CAB-FDB5-D874CE1B9891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A9EB4268-8687-7173-450C-17706A8D861C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088C9FA2-0996-5F6A-935F-AA42ABE992F6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sp>
        <p:nvSpPr>
          <p:cNvPr id="1059" name="Trapecio 1058">
            <a:extLst>
              <a:ext uri="{FF2B5EF4-FFF2-40B4-BE49-F238E27FC236}">
                <a16:creationId xmlns:a16="http://schemas.microsoft.com/office/drawing/2014/main" id="{DE419C37-5074-CA81-536D-EF8B6E9FC6E0}"/>
              </a:ext>
            </a:extLst>
          </p:cNvPr>
          <p:cNvSpPr/>
          <p:nvPr/>
        </p:nvSpPr>
        <p:spPr>
          <a:xfrm rot="5400000">
            <a:off x="6876107" y="2622478"/>
            <a:ext cx="1915290" cy="1344625"/>
          </a:xfrm>
          <a:prstGeom prst="trapezoid">
            <a:avLst>
              <a:gd name="adj" fmla="val 15151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BF800FA9-FC72-858D-47B6-4931CC77D27F}"/>
              </a:ext>
            </a:extLst>
          </p:cNvPr>
          <p:cNvSpPr txBox="1"/>
          <p:nvPr/>
        </p:nvSpPr>
        <p:spPr>
          <a:xfrm>
            <a:off x="7198902" y="3078903"/>
            <a:ext cx="13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XGBOOST</a:t>
            </a:r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A22F8696-2014-555C-D73A-A863FE97D66D}"/>
              </a:ext>
            </a:extLst>
          </p:cNvPr>
          <p:cNvGrpSpPr/>
          <p:nvPr/>
        </p:nvGrpSpPr>
        <p:grpSpPr>
          <a:xfrm>
            <a:off x="9434713" y="2545719"/>
            <a:ext cx="1072410" cy="1452285"/>
            <a:chOff x="9023380" y="2689337"/>
            <a:chExt cx="1072410" cy="1452285"/>
          </a:xfrm>
        </p:grpSpPr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1D3D0E2E-4C0D-C629-4070-E5B9489EBF1E}"/>
                </a:ext>
              </a:extLst>
            </p:cNvPr>
            <p:cNvSpPr/>
            <p:nvPr/>
          </p:nvSpPr>
          <p:spPr>
            <a:xfrm>
              <a:off x="9035819" y="2689337"/>
              <a:ext cx="1059971" cy="1452285"/>
            </a:xfrm>
            <a:prstGeom prst="rect">
              <a:avLst/>
            </a:prstGeom>
            <a:solidFill>
              <a:srgbClr val="BF9B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7D00EF27-4976-E32A-BA13-5A49A67EFD98}"/>
                </a:ext>
              </a:extLst>
            </p:cNvPr>
            <p:cNvSpPr txBox="1"/>
            <p:nvPr/>
          </p:nvSpPr>
          <p:spPr>
            <a:xfrm>
              <a:off x="9023380" y="3211060"/>
              <a:ext cx="107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SoftMax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E003AFFB-ECAE-EAB9-8457-2331494EC582}"/>
              </a:ext>
            </a:extLst>
          </p:cNvPr>
          <p:cNvGrpSpPr/>
          <p:nvPr/>
        </p:nvGrpSpPr>
        <p:grpSpPr>
          <a:xfrm>
            <a:off x="8803835" y="2612066"/>
            <a:ext cx="338567" cy="1393404"/>
            <a:chOff x="8590577" y="2757162"/>
            <a:chExt cx="338567" cy="1393404"/>
          </a:xfrm>
        </p:grpSpPr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8F98BC14-F98E-0903-20D0-11FB49E47AD5}"/>
                </a:ext>
              </a:extLst>
            </p:cNvPr>
            <p:cNvSpPr/>
            <p:nvPr/>
          </p:nvSpPr>
          <p:spPr>
            <a:xfrm>
              <a:off x="8590577" y="275716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9" name="Elipse 1068">
              <a:extLst>
                <a:ext uri="{FF2B5EF4-FFF2-40B4-BE49-F238E27FC236}">
                  <a16:creationId xmlns:a16="http://schemas.microsoft.com/office/drawing/2014/main" id="{B611E292-831D-AE97-F7A5-262C7A7FA9D0}"/>
                </a:ext>
              </a:extLst>
            </p:cNvPr>
            <p:cNvSpPr/>
            <p:nvPr/>
          </p:nvSpPr>
          <p:spPr>
            <a:xfrm>
              <a:off x="8594140" y="3271580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0" name="Elipse 1069">
              <a:extLst>
                <a:ext uri="{FF2B5EF4-FFF2-40B4-BE49-F238E27FC236}">
                  <a16:creationId xmlns:a16="http://schemas.microsoft.com/office/drawing/2014/main" id="{F2660C06-6A29-FFCF-485A-2DD6EFA96771}"/>
                </a:ext>
              </a:extLst>
            </p:cNvPr>
            <p:cNvSpPr/>
            <p:nvPr/>
          </p:nvSpPr>
          <p:spPr>
            <a:xfrm>
              <a:off x="8605144" y="3826566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AC07F805-DFF0-0DC7-9A23-15E2C345C211}"/>
              </a:ext>
            </a:extLst>
          </p:cNvPr>
          <p:cNvGrpSpPr/>
          <p:nvPr/>
        </p:nvGrpSpPr>
        <p:grpSpPr>
          <a:xfrm>
            <a:off x="10845513" y="2624208"/>
            <a:ext cx="338567" cy="1393404"/>
            <a:chOff x="10563761" y="2772904"/>
            <a:chExt cx="338567" cy="1393404"/>
          </a:xfrm>
        </p:grpSpPr>
        <p:sp>
          <p:nvSpPr>
            <p:cNvPr id="1071" name="Elipse 1070">
              <a:extLst>
                <a:ext uri="{FF2B5EF4-FFF2-40B4-BE49-F238E27FC236}">
                  <a16:creationId xmlns:a16="http://schemas.microsoft.com/office/drawing/2014/main" id="{978463DD-90DB-E1F8-5D0D-852F37F68157}"/>
                </a:ext>
              </a:extLst>
            </p:cNvPr>
            <p:cNvSpPr/>
            <p:nvPr/>
          </p:nvSpPr>
          <p:spPr>
            <a:xfrm>
              <a:off x="10563761" y="2772904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F08BFCD2-5C97-D2A8-B813-48B3735C6105}"/>
                </a:ext>
              </a:extLst>
            </p:cNvPr>
            <p:cNvSpPr/>
            <p:nvPr/>
          </p:nvSpPr>
          <p:spPr>
            <a:xfrm>
              <a:off x="10567324" y="328732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3" name="Elipse 1072">
              <a:extLst>
                <a:ext uri="{FF2B5EF4-FFF2-40B4-BE49-F238E27FC236}">
                  <a16:creationId xmlns:a16="http://schemas.microsoft.com/office/drawing/2014/main" id="{1D11AFD9-0FD9-80E1-64AE-F69CFDE22487}"/>
                </a:ext>
              </a:extLst>
            </p:cNvPr>
            <p:cNvSpPr/>
            <p:nvPr/>
          </p:nvSpPr>
          <p:spPr>
            <a:xfrm>
              <a:off x="10578328" y="3842308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AF9FB6D8-011D-478F-1755-C8CC015E69C0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FF2593BB-7D04-2268-01F5-CDA6A4AE4ABA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B609255F-124E-3D3C-205D-C890DA9E0CDA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651E936C-9DCB-A207-B8A0-89780F00124B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6DF0FD45-7E51-A998-1981-5785031AD0CC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1A3D77AB-0E8B-64CE-E1F0-7932E5EC4EE7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4BCDADD1-3D53-5C53-1985-CF5156E17E33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F7443386-A440-8621-195E-C30003BC018A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3BC4D2FB-40A5-697F-3479-9323BB24DBCC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10D7182C-FCA7-6BF1-B5A6-74173F71FCD4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8DD6F6C2-F458-47F2-E190-DBD5CD98888E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1401D885-DA85-FAC5-B909-35E02E6B3A07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20DDB858-E8E4-6E5F-B154-D048205E46EA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988F9277-B9A7-7198-884B-0AE8D6AB3223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FB111171-ADFE-865A-08D7-FCBA4F40541E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AA1C1E0A-EADD-75D9-47E1-48BF11AE27DB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18DD1F23-5920-7CD2-6A17-6C4C232EFBAD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BB0D44C4-F7DF-1E44-5F3D-E696DF158F3F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FA2842D1-84A3-14C1-530E-029544C71D2C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6EE0AB2D-F5B8-A0F3-73E1-8E3289F1C9FD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22CF4987-0FFE-FB73-606E-764489108965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4A8B07D8-ED46-2AAE-8C80-991366DA8A94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D24E8945-F462-0337-4E66-A8154C695599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FAE1521D-A526-582F-222E-C289A1D614D6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56FFC150-4417-05EC-2F12-D97A77C9773F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A9A8AEE3-BD8F-72A4-2727-35B5E4B505C0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A0EF5A9B-FDE1-B746-61B3-9AEA04DB3405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A05350C7-4CFD-D6C7-8771-40C005FA6DF6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283BEC01-EAD3-2116-CC80-48021FEC82EA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E83B50F5-739F-EE2F-71B4-AA67DBFCE709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DC93C71D-06B7-2F0B-B05B-0C2CB2B8B4C8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54C4A74E-1870-6D27-9EB8-5702CAA8D5D2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BD3D446F-083D-4547-6575-ECBCCFD9465F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243433AE-A016-39E1-2BF1-64A150889500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4A3871E5-5361-3078-396D-A844EE565B14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09FF5CE1-D648-4BF2-34BB-6F47C054109B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FA3A458D-AFFF-D72E-3D41-F8372EB2EE55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7765B61B-522A-9ABD-AE9B-8CC59B80A0B6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385DC8C5-598A-EF6A-8A19-8642B9F43523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D81D1275-D22B-7E45-818C-DC3CE2517124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7ACC4FB1-910E-D121-B432-0550245F631F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77E6BF66-B55B-5F9A-8094-4BD13E22848E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0FD98822-3265-5578-C5B6-C49E722D917A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7070E3EF-B6F9-1F08-6423-E0A1ACAC7B47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04F58221-9CA6-C22C-D31E-E02C7B905B75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850920F8-049F-7223-0A13-18172CB98885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BC510423-51BA-06B9-E86B-CBA6DC5D6596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95C2434C-3638-AC5B-59CF-524FF41AEBA4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35422426-2C19-505A-856A-C1D7A89C14C5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A9BD3C25-563E-BFE8-906F-8F36D8B4DCE0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91918075-0306-1BE3-BC99-3CB1A87D5835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0B2B2ECA-A897-2230-7C75-336BDBD6D6AB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/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blipFill>
                <a:blip r:embed="rId6"/>
                <a:stretch>
                  <a:fillRect l="-11940" r="-11940" b="-24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4" name="Conector recto de flecha 2093">
            <a:extLst>
              <a:ext uri="{FF2B5EF4-FFF2-40B4-BE49-F238E27FC236}">
                <a16:creationId xmlns:a16="http://schemas.microsoft.com/office/drawing/2014/main" id="{A7DC8F23-D765-628C-C18E-9652C2198C65}"/>
              </a:ext>
            </a:extLst>
          </p:cNvPr>
          <p:cNvCxnSpPr/>
          <p:nvPr/>
        </p:nvCxnSpPr>
        <p:spPr>
          <a:xfrm>
            <a:off x="6512545" y="3985018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662139EF-DE2C-30DD-09B7-8A0ECF9799D5}"/>
              </a:ext>
            </a:extLst>
          </p:cNvPr>
          <p:cNvCxnSpPr/>
          <p:nvPr/>
        </p:nvCxnSpPr>
        <p:spPr>
          <a:xfrm>
            <a:off x="8541323" y="27674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01D87271-A6A4-9EB6-096C-5732C078EAE2}"/>
              </a:ext>
            </a:extLst>
          </p:cNvPr>
          <p:cNvCxnSpPr/>
          <p:nvPr/>
        </p:nvCxnSpPr>
        <p:spPr>
          <a:xfrm>
            <a:off x="8544544" y="327487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de flecha 2097">
            <a:extLst>
              <a:ext uri="{FF2B5EF4-FFF2-40B4-BE49-F238E27FC236}">
                <a16:creationId xmlns:a16="http://schemas.microsoft.com/office/drawing/2014/main" id="{7F956229-6D9E-C4D2-EBA3-B10D9BEED24E}"/>
              </a:ext>
            </a:extLst>
          </p:cNvPr>
          <p:cNvCxnSpPr/>
          <p:nvPr/>
        </p:nvCxnSpPr>
        <p:spPr>
          <a:xfrm>
            <a:off x="8536717" y="386514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C1FAFF27-C9AE-F069-A856-F7E009F1BE5D}"/>
              </a:ext>
            </a:extLst>
          </p:cNvPr>
          <p:cNvCxnSpPr/>
          <p:nvPr/>
        </p:nvCxnSpPr>
        <p:spPr>
          <a:xfrm>
            <a:off x="9175521" y="276202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de flecha 2099">
            <a:extLst>
              <a:ext uri="{FF2B5EF4-FFF2-40B4-BE49-F238E27FC236}">
                <a16:creationId xmlns:a16="http://schemas.microsoft.com/office/drawing/2014/main" id="{975D6C84-CCC5-C698-2863-7DB2EF532700}"/>
              </a:ext>
            </a:extLst>
          </p:cNvPr>
          <p:cNvCxnSpPr/>
          <p:nvPr/>
        </p:nvCxnSpPr>
        <p:spPr>
          <a:xfrm>
            <a:off x="9178742" y="326940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Conector recto de flecha 2100">
            <a:extLst>
              <a:ext uri="{FF2B5EF4-FFF2-40B4-BE49-F238E27FC236}">
                <a16:creationId xmlns:a16="http://schemas.microsoft.com/office/drawing/2014/main" id="{0922DB0F-F558-45F1-2956-D254284FD923}"/>
              </a:ext>
            </a:extLst>
          </p:cNvPr>
          <p:cNvCxnSpPr/>
          <p:nvPr/>
        </p:nvCxnSpPr>
        <p:spPr>
          <a:xfrm>
            <a:off x="9170915" y="3859674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Conector recto de flecha 2101">
            <a:extLst>
              <a:ext uri="{FF2B5EF4-FFF2-40B4-BE49-F238E27FC236}">
                <a16:creationId xmlns:a16="http://schemas.microsoft.com/office/drawing/2014/main" id="{E435C3B3-469B-74F4-F60B-7E9A6D46F687}"/>
              </a:ext>
            </a:extLst>
          </p:cNvPr>
          <p:cNvCxnSpPr/>
          <p:nvPr/>
        </p:nvCxnSpPr>
        <p:spPr>
          <a:xfrm>
            <a:off x="10581238" y="278566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Conector recto de flecha 2102">
            <a:extLst>
              <a:ext uri="{FF2B5EF4-FFF2-40B4-BE49-F238E27FC236}">
                <a16:creationId xmlns:a16="http://schemas.microsoft.com/office/drawing/2014/main" id="{D312B0F3-E74B-163F-7862-192C02BB1749}"/>
              </a:ext>
            </a:extLst>
          </p:cNvPr>
          <p:cNvCxnSpPr/>
          <p:nvPr/>
        </p:nvCxnSpPr>
        <p:spPr>
          <a:xfrm>
            <a:off x="10584459" y="329305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Conector recto de flecha 2103">
            <a:extLst>
              <a:ext uri="{FF2B5EF4-FFF2-40B4-BE49-F238E27FC236}">
                <a16:creationId xmlns:a16="http://schemas.microsoft.com/office/drawing/2014/main" id="{898F997D-A2C2-2824-8E64-3F654127B320}"/>
              </a:ext>
            </a:extLst>
          </p:cNvPr>
          <p:cNvCxnSpPr/>
          <p:nvPr/>
        </p:nvCxnSpPr>
        <p:spPr>
          <a:xfrm>
            <a:off x="10576632" y="38833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7ECB133D-A4B6-3C88-EB06-3B070831D9CF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771E20A-328B-68F4-342F-89D2EAFA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Arquitectura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/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brir llave 37">
            <a:extLst>
              <a:ext uri="{FF2B5EF4-FFF2-40B4-BE49-F238E27FC236}">
                <a16:creationId xmlns:a16="http://schemas.microsoft.com/office/drawing/2014/main" id="{985D5AB7-2E79-D2C7-6C27-DCF2E9E5DDDE}"/>
              </a:ext>
            </a:extLst>
          </p:cNvPr>
          <p:cNvSpPr/>
          <p:nvPr/>
        </p:nvSpPr>
        <p:spPr>
          <a:xfrm rot="5400000">
            <a:off x="11179700" y="1956021"/>
            <a:ext cx="277703" cy="89401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8A93D5F-EB09-2D57-9AE6-3716EC3A95F4}"/>
              </a:ext>
            </a:extLst>
          </p:cNvPr>
          <p:cNvSpPr txBox="1"/>
          <p:nvPr/>
        </p:nvSpPr>
        <p:spPr>
          <a:xfrm>
            <a:off x="10983177" y="1792766"/>
            <a:ext cx="8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/>
              <p:nvPr/>
            </p:nvSpPr>
            <p:spPr>
              <a:xfrm>
                <a:off x="3067437" y="5740959"/>
                <a:ext cx="2864887" cy="446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𝐴𝑐𝑐𝑖𝑑𝑒𝑛𝑡𝑒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𝐺𝑟𝑎𝑣𝑒𝑑𝑎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𝐴𝑐𝑐𝑖𝑑𝑒𝑛𝑡𝑒</m:t>
                        </m:r>
                        <m:sSub>
                          <m:sSub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dirty="0"/>
                  <a:t>=</a:t>
                </a:r>
              </a:p>
            </p:txBody>
          </p:sp>
        </mc:Choice>
        <mc:Fallback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37" y="5740959"/>
                <a:ext cx="2864887" cy="446854"/>
              </a:xfrm>
              <a:prstGeom prst="rect">
                <a:avLst/>
              </a:prstGeom>
              <a:blipFill>
                <a:blip r:embed="rId8"/>
                <a:stretch>
                  <a:fillRect l="-10573" t="-77778" r="-3965" b="-6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brir llave 53">
            <a:extLst>
              <a:ext uri="{FF2B5EF4-FFF2-40B4-BE49-F238E27FC236}">
                <a16:creationId xmlns:a16="http://schemas.microsoft.com/office/drawing/2014/main" id="{16827D09-F657-8098-96F1-00046C2E5F61}"/>
              </a:ext>
            </a:extLst>
          </p:cNvPr>
          <p:cNvSpPr/>
          <p:nvPr/>
        </p:nvSpPr>
        <p:spPr>
          <a:xfrm>
            <a:off x="5968210" y="5238356"/>
            <a:ext cx="282492" cy="1368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/>
              <p:nvPr/>
            </p:nvSpPr>
            <p:spPr>
              <a:xfrm>
                <a:off x="6164876" y="5242683"/>
                <a:ext cx="12487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0% − 33%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76" y="5242683"/>
                <a:ext cx="1248740" cy="553998"/>
              </a:xfrm>
              <a:prstGeom prst="rect">
                <a:avLst/>
              </a:prstGeom>
              <a:blipFill>
                <a:blip r:embed="rId9"/>
                <a:stretch>
                  <a:fillRect l="-4040" t="-4444" r="-404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/>
              <p:nvPr/>
            </p:nvSpPr>
            <p:spPr>
              <a:xfrm>
                <a:off x="6140933" y="5747470"/>
                <a:ext cx="13481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4% − 66%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933" y="5747470"/>
                <a:ext cx="1348126" cy="553998"/>
              </a:xfrm>
              <a:prstGeom prst="rect">
                <a:avLst/>
              </a:prstGeom>
              <a:blipFill>
                <a:blip r:embed="rId10"/>
                <a:stretch>
                  <a:fillRect l="-3738" t="-4444" r="-467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/>
              <p:nvPr/>
            </p:nvSpPr>
            <p:spPr>
              <a:xfrm>
                <a:off x="6141068" y="6303712"/>
                <a:ext cx="14763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7% − 100%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068" y="6303712"/>
                <a:ext cx="1476366" cy="553998"/>
              </a:xfrm>
              <a:prstGeom prst="rect">
                <a:avLst/>
              </a:prstGeom>
              <a:blipFill>
                <a:blip r:embed="rId11"/>
                <a:stretch>
                  <a:fillRect l="-3419" t="-4545" r="-427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A4ED1936-8436-2C0F-E95B-0CE5B5648986}"/>
              </a:ext>
            </a:extLst>
          </p:cNvPr>
          <p:cNvGrpSpPr/>
          <p:nvPr/>
        </p:nvGrpSpPr>
        <p:grpSpPr>
          <a:xfrm>
            <a:off x="7721100" y="5058972"/>
            <a:ext cx="169860" cy="487347"/>
            <a:chOff x="7185313" y="2706463"/>
            <a:chExt cx="169860" cy="487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/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/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/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Abrir corchete 1027">
              <a:extLst>
                <a:ext uri="{FF2B5EF4-FFF2-40B4-BE49-F238E27FC236}">
                  <a16:creationId xmlns:a16="http://schemas.microsoft.com/office/drawing/2014/main" id="{C408FEC7-3324-B5DC-165A-830617D01A7F}"/>
                </a:ext>
              </a:extLst>
            </p:cNvPr>
            <p:cNvSpPr/>
            <p:nvPr/>
          </p:nvSpPr>
          <p:spPr>
            <a:xfrm>
              <a:off x="7185313" y="273380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Abrir corchete 1028">
              <a:extLst>
                <a:ext uri="{FF2B5EF4-FFF2-40B4-BE49-F238E27FC236}">
                  <a16:creationId xmlns:a16="http://schemas.microsoft.com/office/drawing/2014/main" id="{7278FB63-EE9B-5B45-EB9A-5E04D7475677}"/>
                </a:ext>
              </a:extLst>
            </p:cNvPr>
            <p:cNvSpPr/>
            <p:nvPr/>
          </p:nvSpPr>
          <p:spPr>
            <a:xfrm flipH="1">
              <a:off x="7301198" y="273459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30" name="Grupo 1029">
            <a:extLst>
              <a:ext uri="{FF2B5EF4-FFF2-40B4-BE49-F238E27FC236}">
                <a16:creationId xmlns:a16="http://schemas.microsoft.com/office/drawing/2014/main" id="{BC852327-180F-4D94-6F7C-1921D32DBE05}"/>
              </a:ext>
            </a:extLst>
          </p:cNvPr>
          <p:cNvGrpSpPr/>
          <p:nvPr/>
        </p:nvGrpSpPr>
        <p:grpSpPr>
          <a:xfrm>
            <a:off x="7731046" y="5628328"/>
            <a:ext cx="169860" cy="455599"/>
            <a:chOff x="7705652" y="2732167"/>
            <a:chExt cx="169860" cy="455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/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/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/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8" name="Abrir corchete 1037">
              <a:extLst>
                <a:ext uri="{FF2B5EF4-FFF2-40B4-BE49-F238E27FC236}">
                  <a16:creationId xmlns:a16="http://schemas.microsoft.com/office/drawing/2014/main" id="{A145EA44-D216-AED3-15D3-1B4B511B48DA}"/>
                </a:ext>
              </a:extLst>
            </p:cNvPr>
            <p:cNvSpPr/>
            <p:nvPr/>
          </p:nvSpPr>
          <p:spPr>
            <a:xfrm>
              <a:off x="7705652" y="274234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Abrir corchete 1038">
              <a:extLst>
                <a:ext uri="{FF2B5EF4-FFF2-40B4-BE49-F238E27FC236}">
                  <a16:creationId xmlns:a16="http://schemas.microsoft.com/office/drawing/2014/main" id="{2986C626-5B67-2F43-DFB1-FEE613DEAEB3}"/>
                </a:ext>
              </a:extLst>
            </p:cNvPr>
            <p:cNvSpPr/>
            <p:nvPr/>
          </p:nvSpPr>
          <p:spPr>
            <a:xfrm flipH="1">
              <a:off x="7821537" y="274313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40" name="Grupo 1039">
            <a:extLst>
              <a:ext uri="{FF2B5EF4-FFF2-40B4-BE49-F238E27FC236}">
                <a16:creationId xmlns:a16="http://schemas.microsoft.com/office/drawing/2014/main" id="{9703FDA7-3774-57D9-AE2E-965F33CE79D5}"/>
              </a:ext>
            </a:extLst>
          </p:cNvPr>
          <p:cNvGrpSpPr/>
          <p:nvPr/>
        </p:nvGrpSpPr>
        <p:grpSpPr>
          <a:xfrm>
            <a:off x="7728501" y="6265003"/>
            <a:ext cx="169860" cy="449535"/>
            <a:chOff x="7982409" y="2743731"/>
            <a:chExt cx="169860" cy="449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/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/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/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5" name="Abrir corchete 1044">
              <a:extLst>
                <a:ext uri="{FF2B5EF4-FFF2-40B4-BE49-F238E27FC236}">
                  <a16:creationId xmlns:a16="http://schemas.microsoft.com/office/drawing/2014/main" id="{66D7E657-FA17-95E0-157F-70AF8804E19D}"/>
                </a:ext>
              </a:extLst>
            </p:cNvPr>
            <p:cNvSpPr/>
            <p:nvPr/>
          </p:nvSpPr>
          <p:spPr>
            <a:xfrm>
              <a:off x="7982409" y="275016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6" name="Abrir corchete 1045">
              <a:extLst>
                <a:ext uri="{FF2B5EF4-FFF2-40B4-BE49-F238E27FC236}">
                  <a16:creationId xmlns:a16="http://schemas.microsoft.com/office/drawing/2014/main" id="{86E8EEF2-EA27-554F-C496-ECBFC14A0C2B}"/>
                </a:ext>
              </a:extLst>
            </p:cNvPr>
            <p:cNvSpPr/>
            <p:nvPr/>
          </p:nvSpPr>
          <p:spPr>
            <a:xfrm flipH="1">
              <a:off x="8098294" y="2750951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3086494269"/>
      </p:ext>
    </p:extLst>
  </p:cSld>
  <p:clrMapOvr>
    <a:masterClrMapping/>
  </p:clrMapOvr>
  <p:transition advTm="14961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1BC0-5427-4758-463F-28B49B1E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074BA7A-19C4-D9F6-E868-4CEF1CC3FC55}"/>
              </a:ext>
            </a:extLst>
          </p:cNvPr>
          <p:cNvGrpSpPr/>
          <p:nvPr/>
        </p:nvGrpSpPr>
        <p:grpSpPr>
          <a:xfrm>
            <a:off x="2915885" y="-8364151"/>
            <a:ext cx="6172923" cy="20100210"/>
            <a:chOff x="1581993" y="-13008468"/>
            <a:chExt cx="6172923" cy="2010021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51AEA46-9765-DA3E-FB92-6F6B848FAEBB}"/>
                </a:ext>
              </a:extLst>
            </p:cNvPr>
            <p:cNvGrpSpPr/>
            <p:nvPr/>
          </p:nvGrpSpPr>
          <p:grpSpPr>
            <a:xfrm>
              <a:off x="1581996" y="-13008468"/>
              <a:ext cx="6172920" cy="15639617"/>
              <a:chOff x="3777134" y="2298265"/>
              <a:chExt cx="7996625" cy="1893263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5CE017B-56FD-1632-795C-A2CF16C36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7134" y="2298265"/>
                <a:ext cx="7975289" cy="6858001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46A2643F-3DD5-ABCA-7E53-9AE5F8AA0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136" y="9156266"/>
                <a:ext cx="7996623" cy="5776332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CFA90F97-B6BD-052A-16BF-C6B07F020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137" y="14855734"/>
                <a:ext cx="7995738" cy="6375169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04C5153-CC75-1727-DBB1-B23744B70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996" y="2627794"/>
              <a:ext cx="6172234" cy="14332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E1DB462-9020-57F4-6FFE-919E8861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993" y="4058403"/>
              <a:ext cx="6172234" cy="3033339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D21BFD-2085-8B9D-0FDC-C256FC89FF52}"/>
              </a:ext>
            </a:extLst>
          </p:cNvPr>
          <p:cNvSpPr/>
          <p:nvPr/>
        </p:nvSpPr>
        <p:spPr>
          <a:xfrm>
            <a:off x="2575933" y="6632439"/>
            <a:ext cx="6915492" cy="9253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2A7256-40FB-8213-A7AC-A343E1A500B0}"/>
              </a:ext>
            </a:extLst>
          </p:cNvPr>
          <p:cNvSpPr/>
          <p:nvPr/>
        </p:nvSpPr>
        <p:spPr>
          <a:xfrm>
            <a:off x="2728333" y="-188685"/>
            <a:ext cx="6915492" cy="11942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A0BC51-D12E-5E9C-A620-72453727707D}"/>
              </a:ext>
            </a:extLst>
          </p:cNvPr>
          <p:cNvSpPr/>
          <p:nvPr/>
        </p:nvSpPr>
        <p:spPr>
          <a:xfrm>
            <a:off x="2915199" y="957732"/>
            <a:ext cx="6172919" cy="57157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CC9056-1557-3739-AF3F-A66060C9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-26365"/>
            <a:ext cx="10515600" cy="1325563"/>
          </a:xfrm>
        </p:spPr>
        <p:txBody>
          <a:bodyPr/>
          <a:lstStyle/>
          <a:p>
            <a:r>
              <a:rPr lang="es-CL" dirty="0"/>
              <a:t>Sobre </a:t>
            </a:r>
            <a:r>
              <a:rPr lang="es-CL" dirty="0" err="1"/>
              <a:t>GraphSAGE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8668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BC02EABA-936D-1D35-416E-9E2191A4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Modelo a nivel de código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239F52C-0200-A050-4053-BD478B04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244"/>
            <a:ext cx="6151554" cy="506598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1DB1DE0D-D006-0CD7-9943-F2CC7F1CA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1384244"/>
            <a:ext cx="5715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777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</TotalTime>
  <Words>262</Words>
  <Application>Microsoft Macintosh PowerPoint</Application>
  <PresentationFormat>Panorámica</PresentationFormat>
  <Paragraphs>66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Century Gothic</vt:lpstr>
      <vt:lpstr>Office Theme</vt:lpstr>
      <vt:lpstr>Facultad de Computación IIC3641 - GML</vt:lpstr>
      <vt:lpstr>Motivación</vt:lpstr>
      <vt:lpstr>Estado del arte</vt:lpstr>
      <vt:lpstr>Nuestro proyecto</vt:lpstr>
      <vt:lpstr>Dataset (Nodos)</vt:lpstr>
      <vt:lpstr>Dataset (Aristas)</vt:lpstr>
      <vt:lpstr>Arquitectura</vt:lpstr>
      <vt:lpstr>Sobre GraphSAGE</vt:lpstr>
      <vt:lpstr>Modelo a nivel de código</vt:lpstr>
      <vt:lpstr>Nivel de severidad</vt:lpstr>
      <vt:lpstr>Entrenamiento</vt:lpstr>
      <vt:lpstr>Resultados</vt:lpstr>
      <vt:lpstr>Próximos Contribuciones</vt:lpstr>
      <vt:lpstr>Referencias: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Facultad de Computación IIC3641 - GML</dc:title>
  <dc:creator>Maximiliano Marcus Morya Pisfil Muñoz</dc:creator>
  <cp:lastModifiedBy>Pablo Alejandro Leiva Hinojosa</cp:lastModifiedBy>
  <cp:revision>6</cp:revision>
  <dcterms:created xsi:type="dcterms:W3CDTF">2025-10-25T16:07:34Z</dcterms:created>
  <dcterms:modified xsi:type="dcterms:W3CDTF">2025-11-23T06:38:02Z</dcterms:modified>
</cp:coreProperties>
</file>